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720" r:id="rId3"/>
  </p:sldMasterIdLst>
  <p:notesMasterIdLst>
    <p:notesMasterId r:id="rId50"/>
  </p:notesMasterIdLst>
  <p:handoutMasterIdLst>
    <p:handoutMasterId r:id="rId51"/>
  </p:handoutMasterIdLst>
  <p:sldIdLst>
    <p:sldId id="263" r:id="rId4"/>
    <p:sldId id="264" r:id="rId5"/>
    <p:sldId id="266" r:id="rId6"/>
    <p:sldId id="267" r:id="rId7"/>
    <p:sldId id="268" r:id="rId8"/>
    <p:sldId id="271" r:id="rId9"/>
    <p:sldId id="272" r:id="rId10"/>
    <p:sldId id="275" r:id="rId11"/>
    <p:sldId id="273" r:id="rId12"/>
    <p:sldId id="274" r:id="rId13"/>
    <p:sldId id="282" r:id="rId14"/>
    <p:sldId id="286" r:id="rId15"/>
    <p:sldId id="289" r:id="rId16"/>
    <p:sldId id="270" r:id="rId17"/>
    <p:sldId id="291" r:id="rId18"/>
    <p:sldId id="283" r:id="rId19"/>
    <p:sldId id="284" r:id="rId20"/>
    <p:sldId id="292" r:id="rId21"/>
    <p:sldId id="293" r:id="rId22"/>
    <p:sldId id="294" r:id="rId23"/>
    <p:sldId id="285" r:id="rId24"/>
    <p:sldId id="287" r:id="rId25"/>
    <p:sldId id="295" r:id="rId26"/>
    <p:sldId id="300" r:id="rId27"/>
    <p:sldId id="301" r:id="rId28"/>
    <p:sldId id="288" r:id="rId29"/>
    <p:sldId id="276" r:id="rId30"/>
    <p:sldId id="296" r:id="rId31"/>
    <p:sldId id="269" r:id="rId32"/>
    <p:sldId id="277" r:id="rId33"/>
    <p:sldId id="278" r:id="rId34"/>
    <p:sldId id="297" r:id="rId35"/>
    <p:sldId id="309" r:id="rId36"/>
    <p:sldId id="310" r:id="rId37"/>
    <p:sldId id="311" r:id="rId38"/>
    <p:sldId id="312" r:id="rId39"/>
    <p:sldId id="298" r:id="rId40"/>
    <p:sldId id="299" r:id="rId41"/>
    <p:sldId id="302" r:id="rId42"/>
    <p:sldId id="303" r:id="rId43"/>
    <p:sldId id="304" r:id="rId44"/>
    <p:sldId id="305" r:id="rId45"/>
    <p:sldId id="306" r:id="rId46"/>
    <p:sldId id="307" r:id="rId47"/>
    <p:sldId id="279" r:id="rId48"/>
    <p:sldId id="308" r:id="rId49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595959"/>
    <a:srgbClr val="1F497D"/>
    <a:srgbClr val="F79646"/>
    <a:srgbClr val="525254"/>
    <a:srgbClr val="313133"/>
    <a:srgbClr val="EE3A43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16" autoAdjust="0"/>
  </p:normalViewPr>
  <p:slideViewPr>
    <p:cSldViewPr>
      <p:cViewPr varScale="1">
        <p:scale>
          <a:sx n="97" d="100"/>
          <a:sy n="97" d="100"/>
        </p:scale>
        <p:origin x="60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E976C-75A3-428F-86F6-1F695C50F572}" type="datetimeFigureOut">
              <a:rPr lang="en-US" smtClean="0"/>
              <a:t>16-Apr-18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4CEB3-B2F8-4263-AE9B-7B2B15043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34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16-Apr-18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" b="-6374"/>
          <a:stretch/>
        </p:blipFill>
        <p:spPr bwMode="auto">
          <a:xfrm>
            <a:off x="786" y="0"/>
            <a:ext cx="9143214" cy="45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מלבן 7"/>
          <p:cNvSpPr/>
          <p:nvPr userDrawn="1"/>
        </p:nvSpPr>
        <p:spPr>
          <a:xfrm>
            <a:off x="0" y="3909263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b="623"/>
          <a:stretch/>
        </p:blipFill>
        <p:spPr bwMode="auto">
          <a:xfrm>
            <a:off x="786" y="0"/>
            <a:ext cx="9143214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9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-8704"/>
          <a:stretch/>
        </p:blipFill>
        <p:spPr bwMode="auto">
          <a:xfrm>
            <a:off x="0" y="0"/>
            <a:ext cx="9144001" cy="48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9144000" cy="5427767"/>
          </a:xfrm>
          <a:prstGeom prst="rect">
            <a:avLst/>
          </a:prstGeom>
        </p:spPr>
      </p:pic>
      <p:sp>
        <p:nvSpPr>
          <p:cNvPr id="5" name="מלבן 7"/>
          <p:cNvSpPr/>
          <p:nvPr userDrawn="1"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0" y="2643757"/>
            <a:ext cx="9144000" cy="1488581"/>
          </a:xfrm>
          <a:prstGeom prst="rect">
            <a:avLst/>
          </a:prstGeom>
          <a:solidFill>
            <a:schemeClr val="accent2">
              <a:lumMod val="75000"/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55685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3374634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sp>
        <p:nvSpPr>
          <p:cNvPr id="17" name="מלבן 14"/>
          <p:cNvSpPr/>
          <p:nvPr userDrawn="1"/>
        </p:nvSpPr>
        <p:spPr>
          <a:xfrm>
            <a:off x="1" y="4127073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 bwMode="auto">
          <a:xfrm>
            <a:off x="0" y="0"/>
            <a:ext cx="9144000" cy="47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45"/>
            <a:ext cx="9144000" cy="5427767"/>
          </a:xfrm>
          <a:prstGeom prst="rect">
            <a:avLst/>
          </a:prstGeom>
        </p:spPr>
      </p:pic>
      <p:sp>
        <p:nvSpPr>
          <p:cNvPr id="5" name="מלבן 7"/>
          <p:cNvSpPr/>
          <p:nvPr userDrawn="1"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0" y="2643757"/>
            <a:ext cx="9144000" cy="1488581"/>
          </a:xfrm>
          <a:prstGeom prst="rect">
            <a:avLst/>
          </a:prstGeom>
          <a:solidFill>
            <a:schemeClr val="accent2">
              <a:lumMod val="75000"/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55685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3374634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sp>
        <p:nvSpPr>
          <p:cNvPr id="17" name="מלבן 14"/>
          <p:cNvSpPr/>
          <p:nvPr userDrawn="1"/>
        </p:nvSpPr>
        <p:spPr>
          <a:xfrm>
            <a:off x="1" y="4127073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33"/>
          <a:stretch/>
        </p:blipFill>
        <p:spPr bwMode="auto">
          <a:xfrm>
            <a:off x="0" y="1"/>
            <a:ext cx="9144000" cy="47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מלבן 7"/>
          <p:cNvSpPr/>
          <p:nvPr userDrawn="1"/>
        </p:nvSpPr>
        <p:spPr>
          <a:xfrm>
            <a:off x="0" y="3909263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-9669"/>
          <a:stretch/>
        </p:blipFill>
        <p:spPr bwMode="auto">
          <a:xfrm>
            <a:off x="0" y="0"/>
            <a:ext cx="9144001" cy="48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9144000" cy="5427767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3909263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 bwMode="auto">
          <a:xfrm>
            <a:off x="0" y="0"/>
            <a:ext cx="9144000" cy="47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45"/>
            <a:ext cx="9144000" cy="5427767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3909263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91264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752605"/>
            <a:ext cx="8228585" cy="39793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41098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67543" y="771550"/>
            <a:ext cx="8208913" cy="3888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2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קשת מלאה 15"/>
          <p:cNvSpPr/>
          <p:nvPr userDrawn="1"/>
        </p:nvSpPr>
        <p:spPr>
          <a:xfrm rot="5400000">
            <a:off x="385330" y="883753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627534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8" y="102664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82088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060"/>
            <a:ext cx="9144000" cy="1610660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195486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7497689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7" name="קשת מלאה 15"/>
          <p:cNvSpPr/>
          <p:nvPr userDrawn="1"/>
        </p:nvSpPr>
        <p:spPr>
          <a:xfrm rot="3005273">
            <a:off x="7461401" y="1117226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557725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816366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0" name="קשת מלאה 15"/>
          <p:cNvSpPr/>
          <p:nvPr userDrawn="1"/>
        </p:nvSpPr>
        <p:spPr>
          <a:xfrm rot="4914482">
            <a:off x="5780078" y="1139266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876402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4135045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3" name="קשת מלאה 15"/>
          <p:cNvSpPr/>
          <p:nvPr userDrawn="1"/>
        </p:nvSpPr>
        <p:spPr>
          <a:xfrm rot="6784598">
            <a:off x="4098757" y="1116111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195081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2453724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6" name="קשת מלאה 15"/>
          <p:cNvSpPr/>
          <p:nvPr userDrawn="1"/>
        </p:nvSpPr>
        <p:spPr>
          <a:xfrm rot="9000000">
            <a:off x="2417436" y="1116111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513760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772403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9" name="קשת מלאה 15"/>
          <p:cNvSpPr/>
          <p:nvPr userDrawn="1"/>
        </p:nvSpPr>
        <p:spPr>
          <a:xfrm rot="10800000">
            <a:off x="736115" y="1139266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32439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72312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153633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24741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507771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193047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 bwMode="auto">
          <a:xfrm>
            <a:off x="0" y="0"/>
            <a:ext cx="9144000" cy="47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45"/>
            <a:ext cx="9144000" cy="5427767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3909263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7772400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43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6272286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77008" y="1347614"/>
            <a:ext cx="6259501" cy="3145992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6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" b="3"/>
          <a:stretch/>
        </p:blipFill>
        <p:spPr bwMode="auto">
          <a:xfrm>
            <a:off x="0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15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0" y="-1"/>
            <a:ext cx="9143999" cy="4872986"/>
          </a:xfrm>
          <a:prstGeom prst="rect">
            <a:avLst/>
          </a:prstGeom>
        </p:spPr>
      </p:pic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7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0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1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 bwMode="auto">
          <a:xfrm>
            <a:off x="-17446" y="1"/>
            <a:ext cx="9161448" cy="46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6" y="339502"/>
            <a:ext cx="9161448" cy="5427767"/>
          </a:xfrm>
          <a:prstGeom prst="rect">
            <a:avLst/>
          </a:prstGeom>
        </p:spPr>
      </p:pic>
      <p:sp>
        <p:nvSpPr>
          <p:cNvPr id="17" name="מלבן 14"/>
          <p:cNvSpPr/>
          <p:nvPr userDrawn="1"/>
        </p:nvSpPr>
        <p:spPr>
          <a:xfrm>
            <a:off x="2" y="4127073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-17446" y="2585453"/>
            <a:ext cx="9161446" cy="1541620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7380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3316329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7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33"/>
          <a:stretch/>
        </p:blipFill>
        <p:spPr bwMode="auto">
          <a:xfrm>
            <a:off x="0" y="1"/>
            <a:ext cx="9144000" cy="47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מלבן 14"/>
          <p:cNvSpPr/>
          <p:nvPr userDrawn="1"/>
        </p:nvSpPr>
        <p:spPr>
          <a:xfrm>
            <a:off x="2" y="4127073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0" y="2585453"/>
            <a:ext cx="9144000" cy="154162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7380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3316329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62"/>
          <a:stretch/>
        </p:blipFill>
        <p:spPr bwMode="auto">
          <a:xfrm>
            <a:off x="0" y="1"/>
            <a:ext cx="9144000" cy="439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02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3909263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5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4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-27"/>
          <a:stretch/>
        </p:blipFill>
        <p:spPr bwMode="auto">
          <a:xfrm>
            <a:off x="-831" y="0"/>
            <a:ext cx="914483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מלבן 7"/>
          <p:cNvSpPr/>
          <p:nvPr userDrawn="1"/>
        </p:nvSpPr>
        <p:spPr>
          <a:xfrm>
            <a:off x="0" y="3909263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5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6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91264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752605"/>
            <a:ext cx="8228585" cy="39793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4744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752605"/>
            <a:ext cx="8228585" cy="39793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373379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91264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67543" y="771550"/>
            <a:ext cx="8208913" cy="38884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05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קשת מלאה 15"/>
          <p:cNvSpPr/>
          <p:nvPr userDrawn="1"/>
        </p:nvSpPr>
        <p:spPr>
          <a:xfrm rot="5400000">
            <a:off x="385330" y="883753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627534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DA432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02664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54691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מלבן 9"/>
          <p:cNvSpPr/>
          <p:nvPr userDrawn="1"/>
        </p:nvSpPr>
        <p:spPr>
          <a:xfrm>
            <a:off x="0" y="-1060"/>
            <a:ext cx="9144000" cy="1610660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195486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7497689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3" name="קשת מלאה 15"/>
          <p:cNvSpPr/>
          <p:nvPr userDrawn="1"/>
        </p:nvSpPr>
        <p:spPr>
          <a:xfrm rot="3005273">
            <a:off x="7461401" y="1117226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7557725" y="1235590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5816366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6" name="קשת מלאה 15"/>
          <p:cNvSpPr/>
          <p:nvPr userDrawn="1"/>
        </p:nvSpPr>
        <p:spPr>
          <a:xfrm rot="4914482">
            <a:off x="5780078" y="1139266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876402" y="1235590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4135045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9" name="קשת מלאה 15"/>
          <p:cNvSpPr/>
          <p:nvPr userDrawn="1"/>
        </p:nvSpPr>
        <p:spPr>
          <a:xfrm rot="6784598">
            <a:off x="4098757" y="1116111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4195081" y="1235590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2453724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22" name="קשת מלאה 15"/>
          <p:cNvSpPr/>
          <p:nvPr userDrawn="1"/>
        </p:nvSpPr>
        <p:spPr>
          <a:xfrm rot="9000000">
            <a:off x="2417436" y="1116111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2513760" y="1235590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772403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25" name="קשת מלאה 15"/>
          <p:cNvSpPr/>
          <p:nvPr userDrawn="1"/>
        </p:nvSpPr>
        <p:spPr>
          <a:xfrm rot="10800000">
            <a:off x="736115" y="1139266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832439" y="1235590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72312" y="3011377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153633" y="3011377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824741" y="3011377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507771" y="3011377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7193047" y="3011377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8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7772400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DA432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6272286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77008" y="1347614"/>
            <a:ext cx="6259501" cy="3145992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78703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 b="-38"/>
          <a:stretch/>
        </p:blipFill>
        <p:spPr bwMode="auto">
          <a:xfrm>
            <a:off x="1" y="0"/>
            <a:ext cx="9143998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6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60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6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61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 bwMode="auto">
          <a:xfrm>
            <a:off x="-17446" y="1"/>
            <a:ext cx="9161448" cy="46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6" y="339502"/>
            <a:ext cx="9161448" cy="5427767"/>
          </a:xfrm>
          <a:prstGeom prst="rect">
            <a:avLst/>
          </a:prstGeom>
        </p:spPr>
      </p:pic>
      <p:sp>
        <p:nvSpPr>
          <p:cNvPr id="17" name="מלבן 14"/>
          <p:cNvSpPr/>
          <p:nvPr userDrawn="1"/>
        </p:nvSpPr>
        <p:spPr>
          <a:xfrm>
            <a:off x="2" y="4127073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-17446" y="2585453"/>
            <a:ext cx="9161446" cy="1541620"/>
          </a:xfrm>
          <a:prstGeom prst="rect">
            <a:avLst/>
          </a:prstGeom>
          <a:solidFill>
            <a:srgbClr val="DA432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7380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3316329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7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2213" b="-56"/>
          <a:stretch/>
        </p:blipFill>
        <p:spPr bwMode="auto">
          <a:xfrm>
            <a:off x="786" y="0"/>
            <a:ext cx="9143214" cy="45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מלבן 14"/>
          <p:cNvSpPr/>
          <p:nvPr userDrawn="1"/>
        </p:nvSpPr>
        <p:spPr>
          <a:xfrm>
            <a:off x="0" y="2643758"/>
            <a:ext cx="9144000" cy="1488581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4432582"/>
            <a:ext cx="9144000" cy="720428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4132339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59782"/>
            <a:ext cx="7772400" cy="813163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3446164"/>
            <a:ext cx="7573817" cy="295275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4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67543" y="771550"/>
            <a:ext cx="8208913" cy="3888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2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קשת מלאה 15"/>
          <p:cNvSpPr/>
          <p:nvPr userDrawn="1"/>
        </p:nvSpPr>
        <p:spPr>
          <a:xfrm rot="5400000">
            <a:off x="385330" y="883753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627534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026647"/>
            <a:ext cx="256005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32859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060"/>
            <a:ext cx="9144000" cy="1610660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195486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7497689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7" name="קשת מלאה 15"/>
          <p:cNvSpPr/>
          <p:nvPr userDrawn="1"/>
        </p:nvSpPr>
        <p:spPr>
          <a:xfrm rot="3005273">
            <a:off x="7461401" y="1117226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557725" y="1235590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816366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0" name="קשת מלאה 15"/>
          <p:cNvSpPr/>
          <p:nvPr userDrawn="1"/>
        </p:nvSpPr>
        <p:spPr>
          <a:xfrm rot="4914482">
            <a:off x="5780078" y="1139266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876402" y="1235590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4135045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3" name="קשת מלאה 15"/>
          <p:cNvSpPr/>
          <p:nvPr userDrawn="1"/>
        </p:nvSpPr>
        <p:spPr>
          <a:xfrm rot="6784598">
            <a:off x="4098757" y="1116111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195081" y="1235590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2453724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6" name="קשת מלאה 15"/>
          <p:cNvSpPr/>
          <p:nvPr userDrawn="1"/>
        </p:nvSpPr>
        <p:spPr>
          <a:xfrm rot="9000000">
            <a:off x="2417436" y="1116111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513760" y="1235590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772403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19" name="קשת מלאה 15"/>
          <p:cNvSpPr/>
          <p:nvPr userDrawn="1"/>
        </p:nvSpPr>
        <p:spPr>
          <a:xfrm rot="10800000">
            <a:off x="736115" y="1139266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32439" y="1235590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72312" y="3011377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153633" y="3011377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24741" y="3011377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507771" y="3011377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193047" y="3011377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3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7772400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6272286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77008" y="1347614"/>
            <a:ext cx="6259501" cy="3145992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7372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"/>
          <a:stretch/>
        </p:blipFill>
        <p:spPr bwMode="auto">
          <a:xfrm>
            <a:off x="-1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154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5" name="מלבן 6"/>
          <p:cNvSpPr/>
          <p:nvPr/>
        </p:nvSpPr>
        <p:spPr>
          <a:xfrm>
            <a:off x="-1" y="4873093"/>
            <a:ext cx="9144001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36" name="מלבן 7"/>
          <p:cNvSpPr/>
          <p:nvPr/>
        </p:nvSpPr>
        <p:spPr>
          <a:xfrm>
            <a:off x="7754281" y="4873803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 b="174"/>
          <a:stretch/>
        </p:blipFill>
        <p:spPr>
          <a:xfrm>
            <a:off x="7816835" y="4841840"/>
            <a:ext cx="798239" cy="273165"/>
          </a:xfrm>
          <a:prstGeom prst="rect">
            <a:avLst/>
          </a:prstGeom>
        </p:spPr>
      </p:pic>
      <p:sp>
        <p:nvSpPr>
          <p:cNvPr id="12" name="מלבן 8"/>
          <p:cNvSpPr/>
          <p:nvPr/>
        </p:nvSpPr>
        <p:spPr>
          <a:xfrm>
            <a:off x="8676456" y="4873803"/>
            <a:ext cx="470844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36512" y="4903149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900" dirty="0" smtClean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5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39" r:id="rId2"/>
    <p:sldLayoutId id="2147483671" r:id="rId3"/>
    <p:sldLayoutId id="2147483672" r:id="rId4"/>
    <p:sldLayoutId id="2147483673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4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5" name="מלבן 6"/>
          <p:cNvSpPr/>
          <p:nvPr/>
        </p:nvSpPr>
        <p:spPr>
          <a:xfrm>
            <a:off x="-1" y="4873093"/>
            <a:ext cx="9144001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36" name="מלבן 7"/>
          <p:cNvSpPr/>
          <p:nvPr/>
        </p:nvSpPr>
        <p:spPr>
          <a:xfrm>
            <a:off x="7754281" y="4873803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 b="174"/>
          <a:stretch/>
        </p:blipFill>
        <p:spPr>
          <a:xfrm>
            <a:off x="7816835" y="4841840"/>
            <a:ext cx="798239" cy="273165"/>
          </a:xfrm>
          <a:prstGeom prst="rect">
            <a:avLst/>
          </a:prstGeom>
        </p:spPr>
      </p:pic>
      <p:sp>
        <p:nvSpPr>
          <p:cNvPr id="12" name="מלבן 8"/>
          <p:cNvSpPr/>
          <p:nvPr/>
        </p:nvSpPr>
        <p:spPr>
          <a:xfrm>
            <a:off x="8676456" y="4873803"/>
            <a:ext cx="470844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36512" y="4903149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900" dirty="0" smtClean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7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1" r:id="rId2"/>
    <p:sldLayoutId id="2147483742" r:id="rId3"/>
    <p:sldLayoutId id="2147483683" r:id="rId4"/>
    <p:sldLayoutId id="2147483684" r:id="rId5"/>
    <p:sldLayoutId id="2147483685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743" r:id="rId12"/>
    <p:sldLayoutId id="2147483692" r:id="rId13"/>
    <p:sldLayoutId id="214748374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מלבן 6"/>
          <p:cNvSpPr/>
          <p:nvPr/>
        </p:nvSpPr>
        <p:spPr>
          <a:xfrm>
            <a:off x="-1" y="4873093"/>
            <a:ext cx="9144001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36" name="מלבן 7"/>
          <p:cNvSpPr/>
          <p:nvPr/>
        </p:nvSpPr>
        <p:spPr>
          <a:xfrm>
            <a:off x="7754281" y="4873803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 b="174"/>
          <a:stretch/>
        </p:blipFill>
        <p:spPr>
          <a:xfrm>
            <a:off x="7816835" y="4841840"/>
            <a:ext cx="798239" cy="273165"/>
          </a:xfrm>
          <a:prstGeom prst="rect">
            <a:avLst/>
          </a:prstGeom>
        </p:spPr>
      </p:pic>
      <p:sp>
        <p:nvSpPr>
          <p:cNvPr id="12" name="מלבן 8"/>
          <p:cNvSpPr/>
          <p:nvPr/>
        </p:nvSpPr>
        <p:spPr>
          <a:xfrm>
            <a:off x="8676456" y="4873803"/>
            <a:ext cx="470844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36512" y="4903149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900" dirty="0" smtClean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0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5" r:id="rId2"/>
    <p:sldLayoutId id="2147483747" r:id="rId3"/>
    <p:sldLayoutId id="2147483753" r:id="rId4"/>
    <p:sldLayoutId id="2147483754" r:id="rId5"/>
    <p:sldLayoutId id="2147483722" r:id="rId6"/>
    <p:sldLayoutId id="2147483746" r:id="rId7"/>
    <p:sldLayoutId id="2147483748" r:id="rId8"/>
    <p:sldLayoutId id="2147483750" r:id="rId9"/>
    <p:sldLayoutId id="2147483749" r:id="rId10"/>
    <p:sldLayoutId id="2147483751" r:id="rId11"/>
    <p:sldLayoutId id="214748375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Training/Extended_Training/Primo_How_To:_Add_a_Static_Facet" TargetMode="External"/><Relationship Id="rId2" Type="http://schemas.openxmlformats.org/officeDocument/2006/relationships/hyperlink" Target="https://knowledge.exlibrisgroup.com/Primo/Product_Documentation/060Back_Office_Guide/100Facets/030Configuring_Static_Facets" TargetMode="Externa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Moshe Lubliner</a:t>
            </a:r>
          </a:p>
          <a:p>
            <a:r>
              <a:rPr lang="en-US" sz="1000" dirty="0" smtClean="0"/>
              <a:t>Moshe.Lubliner@exlibrisgroup.com</a:t>
            </a: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Normalization Rules – </a:t>
            </a:r>
            <a:r>
              <a:rPr lang="en-US" dirty="0" smtClean="0"/>
              <a:t>Beginners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MELI Seminar @ TAU – 22/04/2018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rules and PNX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Normalization rules for Facets:</a:t>
            </a:r>
          </a:p>
          <a:p>
            <a:r>
              <a:rPr lang="en-US" sz="1800" dirty="0"/>
              <a:t>Facets configuration starts when the PNX includes the correct </a:t>
            </a:r>
            <a:r>
              <a:rPr lang="en-US" sz="1800" dirty="0" smtClean="0"/>
              <a:t>values.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Normalization rules for </a:t>
            </a:r>
            <a:r>
              <a:rPr lang="en-US" sz="1800" dirty="0" smtClean="0"/>
              <a:t>Search:</a:t>
            </a:r>
            <a:endParaRPr lang="en-US" sz="1800" dirty="0"/>
          </a:p>
          <a:p>
            <a:r>
              <a:rPr lang="en-US" sz="1800" dirty="0" smtClean="0"/>
              <a:t>The indexed fields are in the PNX Search section.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Normalization rules for </a:t>
            </a:r>
            <a:r>
              <a:rPr lang="en-US" sz="1800" dirty="0" smtClean="0"/>
              <a:t>Display:</a:t>
            </a:r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dirty="0" smtClean="0"/>
              <a:t>displayed </a:t>
            </a:r>
            <a:r>
              <a:rPr lang="en-US" sz="1800" dirty="0"/>
              <a:t>fields are in the </a:t>
            </a:r>
            <a:r>
              <a:rPr lang="en-US" sz="1800" dirty="0" smtClean="0"/>
              <a:t>PNX Display section.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Normalization rules for </a:t>
            </a:r>
            <a:r>
              <a:rPr lang="en-US" sz="1800" dirty="0" smtClean="0"/>
              <a:t>FRBR / Dedup members:</a:t>
            </a:r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dirty="0" smtClean="0"/>
              <a:t>Dedup / FRBR parameters </a:t>
            </a:r>
            <a:r>
              <a:rPr lang="en-US" sz="1800" dirty="0"/>
              <a:t>are in the PNX </a:t>
            </a:r>
            <a:r>
              <a:rPr lang="en-US" sz="1800" dirty="0" smtClean="0"/>
              <a:t>Dedup and FRBR sections.</a:t>
            </a:r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92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Normalization </a:t>
            </a:r>
            <a:r>
              <a:rPr lang="en-US" dirty="0" smtClean="0"/>
              <a:t>Rules: Using and testing.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Configure a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Conditions and transformations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the True/False parameter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Relate several rules within a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Deploys and Pipes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Rules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Normalization consists of converting data from all sources into a </a:t>
            </a:r>
            <a:r>
              <a:rPr lang="en-US" altLang="en-US" sz="2000" dirty="0" smtClean="0"/>
              <a:t>uniform </a:t>
            </a:r>
            <a:r>
              <a:rPr lang="en-US" altLang="en-US" sz="2000" dirty="0"/>
              <a:t>Primo format – PNX.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9" y="1627228"/>
            <a:ext cx="8161905" cy="3104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10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Rules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The Normalization rules can be used in Basic mode – without conditions and Actions,</a:t>
            </a:r>
            <a:endParaRPr lang="en-US" altLang="en-US" sz="2000" dirty="0"/>
          </a:p>
          <a:p>
            <a:r>
              <a:rPr lang="en-US" altLang="en-US" sz="2000" dirty="0" smtClean="0"/>
              <a:t>In order to use the Advanced mode, click on Advanced on the rule header.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4" y="1995686"/>
            <a:ext cx="7380952" cy="2314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33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Rules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different functionalities of the Normalization Rules Configurations will be detailed in the following slides,</a:t>
            </a:r>
          </a:p>
          <a:p>
            <a:r>
              <a:rPr lang="en-US" sz="1800" dirty="0" smtClean="0"/>
              <a:t>Normalize the value of field 245 subfields a,b,… into the Display/Title Primo field.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4903"/>
            <a:ext cx="8333333" cy="3104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79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Rules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Rule Group:</a:t>
            </a:r>
          </a:p>
          <a:p>
            <a:r>
              <a:rPr lang="en-US" sz="1600" dirty="0" smtClean="0"/>
              <a:t>Reminds what Primo PNX field we are normalizing data to,</a:t>
            </a:r>
          </a:p>
          <a:p>
            <a:r>
              <a:rPr lang="en-US" sz="1600" dirty="0" smtClean="0"/>
              <a:t>An Underscore is used here, but if using the rule in Source &gt; PNX, a Slash should replace the Underscore. Example: ‘display/title’ and ‘</a:t>
            </a:r>
            <a:r>
              <a:rPr lang="en-US" sz="1600" dirty="0" err="1" smtClean="0"/>
              <a:t>display_title</a:t>
            </a:r>
            <a:r>
              <a:rPr lang="en-US" sz="1600" dirty="0" smtClean="0"/>
              <a:t>’.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Rule Number:</a:t>
            </a:r>
          </a:p>
          <a:p>
            <a:r>
              <a:rPr lang="en-US" sz="1600" dirty="0" smtClean="0"/>
              <a:t>There position of the rule within the set is important. 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Rule </a:t>
            </a:r>
            <a:r>
              <a:rPr lang="en-US" sz="1600" dirty="0" smtClean="0"/>
              <a:t>Enabled: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Add and remove rules:</a:t>
            </a:r>
          </a:p>
          <a:p>
            <a:r>
              <a:rPr lang="en-US" sz="1600" dirty="0" smtClean="0"/>
              <a:t>Add a rule with the “+” button,</a:t>
            </a:r>
          </a:p>
          <a:p>
            <a:r>
              <a:rPr lang="en-US" sz="1600" dirty="0" smtClean="0"/>
              <a:t>Remove a rule with the “-” button,</a:t>
            </a:r>
          </a:p>
          <a:p>
            <a:r>
              <a:rPr lang="en-US" sz="1600" dirty="0" smtClean="0"/>
              <a:t>Re-order the rules with the Arrows.</a:t>
            </a:r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82" y="3746668"/>
            <a:ext cx="419100" cy="400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694" y="2910410"/>
            <a:ext cx="904875" cy="419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808" y="2140828"/>
            <a:ext cx="323850" cy="352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632" y="1635123"/>
            <a:ext cx="2667000" cy="333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2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Rules &gt; Source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&gt; MARC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Source &gt; PNX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Source &gt; Constant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Source &gt; Config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43612"/>
            <a:ext cx="5040560" cy="622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362597"/>
            <a:ext cx="6450509" cy="574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476595"/>
            <a:ext cx="6372512" cy="5067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76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Rules &gt; Conditions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rule normalizes the value of field 245 </a:t>
            </a:r>
            <a:r>
              <a:rPr lang="en-US" b="1" dirty="0" smtClean="0"/>
              <a:t>only if</a:t>
            </a:r>
            <a:r>
              <a:rPr lang="en-US" dirty="0" smtClean="0"/>
              <a:t> </a:t>
            </a:r>
            <a:r>
              <a:rPr lang="en-US" i="1" dirty="0" smtClean="0"/>
              <a:t>there is a value in</a:t>
            </a:r>
            <a:r>
              <a:rPr lang="en-US" dirty="0" smtClean="0"/>
              <a:t> field 100 |a </a:t>
            </a:r>
            <a:r>
              <a:rPr lang="en-US" b="1" dirty="0" smtClean="0"/>
              <a:t>AND</a:t>
            </a:r>
            <a:r>
              <a:rPr lang="en-US" dirty="0" smtClean="0"/>
              <a:t> if field 245 |a </a:t>
            </a:r>
            <a:r>
              <a:rPr lang="en-US" i="1" dirty="0" smtClean="0"/>
              <a:t>equals</a:t>
            </a:r>
            <a:r>
              <a:rPr lang="en-US" dirty="0" smtClean="0"/>
              <a:t> “Title”.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Content Placeholder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17" y="1591232"/>
            <a:ext cx="6717229" cy="32274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11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&gt; Logic and Relation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Conditions Logic</a:t>
            </a:r>
          </a:p>
          <a:p>
            <a:r>
              <a:rPr lang="en-US" sz="2000" dirty="0" smtClean="0"/>
              <a:t>Binary parameter: </a:t>
            </a:r>
            <a:r>
              <a:rPr lang="en-US" sz="2000" b="1" dirty="0" smtClean="0"/>
              <a:t>True </a:t>
            </a:r>
            <a:r>
              <a:rPr lang="en-US" sz="2000" dirty="0" smtClean="0"/>
              <a:t>or </a:t>
            </a:r>
            <a:r>
              <a:rPr lang="en-US" sz="2000" b="1" dirty="0" smtClean="0"/>
              <a:t>False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Includes </a:t>
            </a:r>
            <a:r>
              <a:rPr lang="en-US" sz="2000" b="1" dirty="0" smtClean="0"/>
              <a:t>Only the condition </a:t>
            </a:r>
            <a:r>
              <a:rPr lang="en-US" sz="2000" dirty="0" smtClean="0"/>
              <a:t>or </a:t>
            </a:r>
            <a:r>
              <a:rPr lang="en-US" sz="2000" b="1" dirty="0" smtClean="0"/>
              <a:t>Everything except for </a:t>
            </a:r>
            <a:r>
              <a:rPr lang="en-US" sz="2000" dirty="0" smtClean="0"/>
              <a:t>the condition,</a:t>
            </a:r>
          </a:p>
          <a:p>
            <a:r>
              <a:rPr lang="en-US" sz="2000" dirty="0" smtClean="0"/>
              <a:t>Two levels: each condition by itself and all conditions.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Conditions </a:t>
            </a:r>
            <a:r>
              <a:rPr lang="en-US" dirty="0" smtClean="0"/>
              <a:t>Relation</a:t>
            </a:r>
            <a:endParaRPr lang="en-US" dirty="0"/>
          </a:p>
          <a:p>
            <a:r>
              <a:rPr lang="en-US" sz="2000" dirty="0" smtClean="0"/>
              <a:t>Binary </a:t>
            </a:r>
            <a:r>
              <a:rPr lang="en-US" sz="2000" dirty="0"/>
              <a:t>parameter: </a:t>
            </a:r>
            <a:r>
              <a:rPr lang="en-US" sz="2000" b="1" dirty="0" smtClean="0"/>
              <a:t>Or </a:t>
            </a:r>
            <a:r>
              <a:rPr lang="en-US" sz="2000" dirty="0" err="1"/>
              <a:t>or</a:t>
            </a:r>
            <a:r>
              <a:rPr lang="en-US" sz="2000" dirty="0"/>
              <a:t> </a:t>
            </a:r>
            <a:r>
              <a:rPr lang="en-US" sz="2000" b="1" dirty="0" smtClean="0"/>
              <a:t>And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Only if there are more than one condition,</a:t>
            </a:r>
            <a:endParaRPr lang="en-US" sz="2000" dirty="0"/>
          </a:p>
          <a:p>
            <a:r>
              <a:rPr lang="en-US" sz="2000" dirty="0" smtClean="0"/>
              <a:t>Describes the relation between conditions,</a:t>
            </a:r>
          </a:p>
          <a:p>
            <a:r>
              <a:rPr lang="en-US" sz="2000" dirty="0" smtClean="0"/>
              <a:t>Means that </a:t>
            </a:r>
            <a:r>
              <a:rPr lang="en-US" sz="2000" b="1" dirty="0" smtClean="0"/>
              <a:t>all conditions</a:t>
            </a:r>
            <a:r>
              <a:rPr lang="en-US" sz="2000" dirty="0" smtClean="0"/>
              <a:t>, or </a:t>
            </a:r>
            <a:r>
              <a:rPr lang="en-US" sz="2000" b="1" dirty="0" smtClean="0"/>
              <a:t>only one condition </a:t>
            </a:r>
            <a:r>
              <a:rPr lang="en-US" sz="2000" dirty="0"/>
              <a:t>must be </a:t>
            </a:r>
            <a:r>
              <a:rPr lang="en-US" sz="2000" dirty="0" smtClean="0"/>
              <a:t>filled.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29" y="2261284"/>
            <a:ext cx="1257300" cy="962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752603"/>
            <a:ext cx="4052121" cy="6882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65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&gt; Logic and Relation Together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table will help understand the Logic and Relation,</a:t>
            </a:r>
          </a:p>
          <a:p>
            <a:r>
              <a:rPr lang="en-US" dirty="0" smtClean="0"/>
              <a:t>True is always easier to find,</a:t>
            </a:r>
          </a:p>
          <a:p>
            <a:r>
              <a:rPr lang="en-US" dirty="0" smtClean="0"/>
              <a:t>The opposite of “True – Or” if “False – And”.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1846"/>
              </p:ext>
            </p:extLst>
          </p:nvPr>
        </p:nvGraphicFramePr>
        <p:xfrm>
          <a:off x="488032" y="2550621"/>
          <a:ext cx="8229599" cy="2152551"/>
        </p:xfrm>
        <a:graphic>
          <a:graphicData uri="http://schemas.openxmlformats.org/drawingml/2006/table">
            <a:tbl>
              <a:tblPr/>
              <a:tblGrid>
                <a:gridCol w="1058899">
                  <a:extLst>
                    <a:ext uri="{9D8B030D-6E8A-4147-A177-3AD203B41FA5}">
                      <a16:colId xmlns:a16="http://schemas.microsoft.com/office/drawing/2014/main" val="2722712400"/>
                    </a:ext>
                  </a:extLst>
                </a:gridCol>
                <a:gridCol w="1264510">
                  <a:extLst>
                    <a:ext uri="{9D8B030D-6E8A-4147-A177-3AD203B41FA5}">
                      <a16:colId xmlns:a16="http://schemas.microsoft.com/office/drawing/2014/main" val="1271169071"/>
                    </a:ext>
                  </a:extLst>
                </a:gridCol>
                <a:gridCol w="1071750">
                  <a:extLst>
                    <a:ext uri="{9D8B030D-6E8A-4147-A177-3AD203B41FA5}">
                      <a16:colId xmlns:a16="http://schemas.microsoft.com/office/drawing/2014/main" val="768118821"/>
                    </a:ext>
                  </a:extLst>
                </a:gridCol>
                <a:gridCol w="1071750">
                  <a:extLst>
                    <a:ext uri="{9D8B030D-6E8A-4147-A177-3AD203B41FA5}">
                      <a16:colId xmlns:a16="http://schemas.microsoft.com/office/drawing/2014/main" val="1536507748"/>
                    </a:ext>
                  </a:extLst>
                </a:gridCol>
                <a:gridCol w="3762690">
                  <a:extLst>
                    <a:ext uri="{9D8B030D-6E8A-4147-A177-3AD203B41FA5}">
                      <a16:colId xmlns:a16="http://schemas.microsoft.com/office/drawing/2014/main" val="2965884377"/>
                    </a:ext>
                  </a:extLst>
                </a:gridCol>
              </a:tblGrid>
              <a:tr h="200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Conditions logic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Conditions relation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Condition1 logic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Condition2 logic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702489"/>
                  </a:ext>
                </a:extLst>
              </a:tr>
              <a:tr h="162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least one condition is true.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925292"/>
                  </a:ext>
                </a:extLst>
              </a:tr>
              <a:tr h="162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first condition is true or the second condition is false.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195643"/>
                  </a:ext>
                </a:extLst>
              </a:tr>
              <a:tr h="162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least one condition must be false.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853889"/>
                  </a:ext>
                </a:extLst>
              </a:tr>
              <a:tr h="162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conditions must be true.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388685"/>
                  </a:ext>
                </a:extLst>
              </a:tr>
              <a:tr h="162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first condition is true and the second condition is false.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219709"/>
                  </a:ext>
                </a:extLst>
              </a:tr>
              <a:tr h="162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conditions must be false.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411948"/>
                  </a:ext>
                </a:extLst>
              </a:tr>
              <a:tr h="162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conditions must be false.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0672"/>
                  </a:ext>
                </a:extLst>
              </a:tr>
              <a:tr h="162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first condition must be false and the second condition must be true.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74975"/>
                  </a:ext>
                </a:extLst>
              </a:tr>
              <a:tr h="162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conditions must be true.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949059"/>
                  </a:ext>
                </a:extLst>
              </a:tr>
              <a:tr h="162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 conditions must be false.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782832"/>
                  </a:ext>
                </a:extLst>
              </a:tr>
              <a:tr h="162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first condition must be false or the second condition must be true.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193120"/>
                  </a:ext>
                </a:extLst>
              </a:tr>
              <a:tr h="1697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277749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277749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715" marR="7715" marT="7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least one condition must be true.</a:t>
                      </a:r>
                    </a:p>
                  </a:txBody>
                  <a:tcPr marL="7715" marR="7715" marT="7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387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78491" y="627534"/>
            <a:ext cx="5172982" cy="36667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PNX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Publishing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Normalization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Testing the Normalization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Deploys </a:t>
            </a:r>
            <a:r>
              <a:rPr lang="en-US" sz="1800" dirty="0" smtClean="0"/>
              <a:t> and Pipes </a:t>
            </a:r>
            <a:r>
              <a:rPr lang="en-US" sz="1800" dirty="0" smtClean="0"/>
              <a:t>types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Local and Lateral </a:t>
            </a:r>
            <a:r>
              <a:rPr lang="en-US" sz="1800" dirty="0" smtClean="0"/>
              <a:t>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Dedup and FRBR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Restricted </a:t>
            </a:r>
            <a:r>
              <a:rPr lang="en-US" sz="1800" dirty="0"/>
              <a:t>S</a:t>
            </a:r>
            <a:r>
              <a:rPr lang="en-US" sz="1800" dirty="0" smtClean="0"/>
              <a:t>earch </a:t>
            </a:r>
            <a:r>
              <a:rPr lang="en-US" sz="1800" dirty="0"/>
              <a:t>S</a:t>
            </a:r>
            <a:r>
              <a:rPr lang="en-US" sz="1800" dirty="0" smtClean="0"/>
              <a:t>cope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&gt; Success if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parameter is important when you have several source fields,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Match Any:</a:t>
            </a:r>
          </a:p>
          <a:p>
            <a:pPr marL="0" indent="0">
              <a:buNone/>
            </a:pPr>
            <a:r>
              <a:rPr lang="en-US" sz="2000" dirty="0" smtClean="0"/>
              <a:t>Title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Match Current:</a:t>
            </a:r>
          </a:p>
          <a:p>
            <a:r>
              <a:rPr lang="en-US" sz="2000" dirty="0" smtClean="0"/>
              <a:t>Subject</a:t>
            </a:r>
          </a:p>
          <a:p>
            <a:r>
              <a:rPr lang="en-US" sz="2000" dirty="0" smtClean="0"/>
              <a:t>Contributor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Match All</a:t>
            </a:r>
          </a:p>
          <a:p>
            <a:pPr marL="0" indent="0">
              <a:buNone/>
            </a:pPr>
            <a:r>
              <a:rPr lang="en-US" sz="2000" dirty="0" smtClean="0"/>
              <a:t>Match Last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34536"/>
            <a:ext cx="6812828" cy="3497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53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Rules &gt; Validations and Transformations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How should Primo modify the value of the condition / source field (Transformations), 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hat should I verify in each condition (Validations).</a:t>
            </a:r>
          </a:p>
          <a:p>
            <a:endParaRPr lang="en-US" sz="2000" dirty="0" smtClean="0"/>
          </a:p>
          <a:p>
            <a:r>
              <a:rPr lang="en-US" sz="2000" dirty="0" smtClean="0"/>
              <a:t>In the Conditions section, both Validations and Transformations are needed,</a:t>
            </a:r>
          </a:p>
          <a:p>
            <a:r>
              <a:rPr lang="en-US" sz="2000" dirty="0" smtClean="0"/>
              <a:t>In Transformations, only Transformations should be used.</a:t>
            </a:r>
          </a:p>
          <a:p>
            <a:endParaRPr lang="en-US" sz="2000" dirty="0"/>
          </a:p>
          <a:p>
            <a:r>
              <a:rPr lang="en-US" sz="2000" dirty="0" smtClean="0"/>
              <a:t>A Validation generally starts by ‘Check’, ‘Validate’, ‘Starts with’,</a:t>
            </a:r>
          </a:p>
          <a:p>
            <a:r>
              <a:rPr lang="en-US" sz="2000" dirty="0" smtClean="0"/>
              <a:t>A Transformation generally starts by ‘Add’, ’Delete’, ’Format’, ’Replace’, …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6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Normalization Rules &gt; Validations </a:t>
            </a:r>
            <a:r>
              <a:rPr lang="en-US" dirty="0"/>
              <a:t>and Transformations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 of Validations:</a:t>
            </a:r>
          </a:p>
          <a:p>
            <a:r>
              <a:rPr lang="en-US" dirty="0" smtClean="0"/>
              <a:t>Check that string exists,</a:t>
            </a:r>
          </a:p>
          <a:p>
            <a:r>
              <a:rPr lang="en-US" dirty="0" smtClean="0"/>
              <a:t>Check string at position.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 of Transformations:</a:t>
            </a:r>
          </a:p>
          <a:p>
            <a:r>
              <a:rPr lang="en-US" dirty="0" smtClean="0"/>
              <a:t>Copy as is,</a:t>
            </a:r>
          </a:p>
          <a:p>
            <a:r>
              <a:rPr lang="en-US" dirty="0" smtClean="0"/>
              <a:t>Delete Spaces,</a:t>
            </a:r>
          </a:p>
          <a:p>
            <a:r>
              <a:rPr lang="en-US" dirty="0" smtClean="0"/>
              <a:t>Delete characters.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84" y="735209"/>
            <a:ext cx="3282532" cy="4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09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Validations </a:t>
            </a:r>
            <a:r>
              <a:rPr lang="en-US" dirty="0"/>
              <a:t>and </a:t>
            </a:r>
            <a:r>
              <a:rPr lang="en-US" dirty="0" smtClean="0"/>
              <a:t>Transformations &gt;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Some validations and transformations are using a parameter, and some are not.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Transformations </a:t>
            </a:r>
            <a:r>
              <a:rPr lang="en-US" sz="2000" dirty="0"/>
              <a:t>with </a:t>
            </a:r>
            <a:r>
              <a:rPr lang="en-US" sz="2000" dirty="0" smtClean="0"/>
              <a:t>a parameter:</a:t>
            </a:r>
          </a:p>
          <a:p>
            <a:r>
              <a:rPr lang="en-US" sz="2000" dirty="0" smtClean="0"/>
              <a:t>Check string equals string,</a:t>
            </a:r>
          </a:p>
          <a:p>
            <a:r>
              <a:rPr lang="en-US" sz="2000" dirty="0" smtClean="0"/>
              <a:t>Remove characters from the end,</a:t>
            </a:r>
          </a:p>
          <a:p>
            <a:r>
              <a:rPr lang="en-US" sz="2000" dirty="0" smtClean="0"/>
              <a:t>Add to the beginning of string,</a:t>
            </a:r>
          </a:p>
          <a:p>
            <a:r>
              <a:rPr lang="en-US" sz="2000" dirty="0" smtClean="0"/>
              <a:t>Starts with.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Transformations without parameter:</a:t>
            </a:r>
            <a:endParaRPr lang="en-US" sz="2000" dirty="0"/>
          </a:p>
          <a:p>
            <a:r>
              <a:rPr lang="en-US" sz="2000" dirty="0" smtClean="0"/>
              <a:t>Copy as is,</a:t>
            </a:r>
          </a:p>
          <a:p>
            <a:r>
              <a:rPr lang="en-US" sz="2000" dirty="0" smtClean="0"/>
              <a:t>Upper case every first letter,</a:t>
            </a:r>
          </a:p>
          <a:p>
            <a:r>
              <a:rPr lang="en-US" sz="2000" dirty="0" smtClean="0"/>
              <a:t>Input exists.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54" y="1491630"/>
            <a:ext cx="3876675" cy="2809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5251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 &gt; Examples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602832" y="1443873"/>
            <a:ext cx="4968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400" dirty="0"/>
              <a:t>+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4541713" y="2185630"/>
            <a:ext cx="619125" cy="8651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a typeface="ＭＳ Ｐゴシック" pitchFamily="-80" charset="-128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1: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5" y="1443873"/>
            <a:ext cx="4283365" cy="66445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9622"/>
            <a:ext cx="3648392" cy="66445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91830"/>
            <a:ext cx="3040063" cy="822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7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 &gt;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8537" y="771550"/>
            <a:ext cx="8228585" cy="3979385"/>
          </a:xfrm>
        </p:spPr>
        <p:txBody>
          <a:bodyPr/>
          <a:lstStyle/>
          <a:p>
            <a:r>
              <a:rPr lang="en-US" dirty="0" smtClean="0"/>
              <a:t>Example 2: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078" y="1703714"/>
            <a:ext cx="4511501" cy="125606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6" y="3591768"/>
            <a:ext cx="3097212" cy="6905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13" y="3603674"/>
            <a:ext cx="2930525" cy="666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Notched Right Arrow 1"/>
          <p:cNvSpPr>
            <a:spLocks noChangeArrowheads="1"/>
          </p:cNvSpPr>
          <p:nvPr/>
        </p:nvSpPr>
        <p:spPr bwMode="auto">
          <a:xfrm>
            <a:off x="4134519" y="3709243"/>
            <a:ext cx="936625" cy="431800"/>
          </a:xfrm>
          <a:prstGeom prst="notchedRightArrow">
            <a:avLst>
              <a:gd name="adj1" fmla="val 50000"/>
              <a:gd name="adj2" fmla="val 5006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7551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Rules &gt; 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Configures the relation between the different rules of the same PNX field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1800" b="1" dirty="0" smtClean="0"/>
              <a:t>Add</a:t>
            </a:r>
            <a:r>
              <a:rPr lang="en-US" sz="1800" dirty="0" smtClean="0"/>
              <a:t> – Each rule can create a different PNX field.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Example: Contributor, Subject.</a:t>
            </a:r>
          </a:p>
          <a:p>
            <a:pPr marL="0" indent="0">
              <a:buNone/>
            </a:pPr>
            <a:r>
              <a:rPr lang="en-US" sz="1800" b="1" dirty="0" smtClean="0"/>
              <a:t>Or</a:t>
            </a:r>
            <a:r>
              <a:rPr lang="en-US" sz="1800" dirty="0" smtClean="0"/>
              <a:t> – Only the first of the connected rules creating a value is used.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Example: Display&gt;Type.</a:t>
            </a:r>
          </a:p>
          <a:p>
            <a:pPr marL="0" indent="0">
              <a:buNone/>
            </a:pPr>
            <a:r>
              <a:rPr lang="en-US" sz="1800" b="1" dirty="0" smtClean="0"/>
              <a:t>Merge</a:t>
            </a:r>
            <a:r>
              <a:rPr lang="en-US" sz="1800" dirty="0" smtClean="0"/>
              <a:t> – Connects the values created by the </a:t>
            </a:r>
            <a:r>
              <a:rPr lang="en-US" sz="1800" dirty="0"/>
              <a:t>connected </a:t>
            </a:r>
            <a:r>
              <a:rPr lang="en-US" sz="1800" dirty="0" smtClean="0"/>
              <a:t>rules into one PNX field.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Example: Control&gt;</a:t>
            </a:r>
            <a:r>
              <a:rPr lang="en-US" sz="1800" dirty="0" err="1" smtClean="0"/>
              <a:t>RecordID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First Delimiter</a:t>
            </a:r>
            <a:r>
              <a:rPr lang="en-US" sz="1800" dirty="0" smtClean="0"/>
              <a:t>: defines the behavior between merged values,</a:t>
            </a:r>
          </a:p>
          <a:p>
            <a:pPr marL="0" indent="0">
              <a:buNone/>
            </a:pPr>
            <a:r>
              <a:rPr lang="en-US" sz="1800" b="1" dirty="0" smtClean="0"/>
              <a:t>Repeat numbers</a:t>
            </a:r>
            <a:r>
              <a:rPr lang="en-US" sz="1800" dirty="0" smtClean="0"/>
              <a:t>: Defines how many times to apply the behavior above,</a:t>
            </a:r>
          </a:p>
          <a:p>
            <a:pPr marL="0" indent="0">
              <a:buNone/>
            </a:pPr>
            <a:r>
              <a:rPr lang="en-US" sz="1800" b="1" dirty="0" smtClean="0"/>
              <a:t>Remaining delimiters</a:t>
            </a:r>
            <a:r>
              <a:rPr lang="en-US" sz="1800" dirty="0" smtClean="0"/>
              <a:t>: Defines the behavior for the remaining merged values.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3147814"/>
            <a:ext cx="7953375" cy="485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607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Normalization Rules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single rule can be </a:t>
            </a:r>
            <a:r>
              <a:rPr lang="en-US" sz="2000" dirty="0"/>
              <a:t>tested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within </a:t>
            </a:r>
            <a:r>
              <a:rPr lang="en-US" sz="2000" dirty="0"/>
              <a:t>the Normalization </a:t>
            </a:r>
            <a:r>
              <a:rPr lang="en-US" sz="2000" dirty="0" smtClean="0"/>
              <a:t>Set </a:t>
            </a:r>
          </a:p>
          <a:p>
            <a:pPr marL="0" indent="0">
              <a:buNone/>
            </a:pPr>
            <a:r>
              <a:rPr lang="en-US" sz="2000" dirty="0" smtClean="0"/>
              <a:t>Editor,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 whole set can be </a:t>
            </a:r>
          </a:p>
          <a:p>
            <a:pPr marL="0" indent="0">
              <a:buNone/>
            </a:pPr>
            <a:r>
              <a:rPr lang="en-US" sz="2000" dirty="0" smtClean="0"/>
              <a:t>tested from the Normalization </a:t>
            </a:r>
          </a:p>
          <a:p>
            <a:pPr marL="0" indent="0">
              <a:buNone/>
            </a:pPr>
            <a:r>
              <a:rPr lang="en-US" sz="2000" dirty="0" smtClean="0"/>
              <a:t>Rules Sets page.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32" y="182488"/>
            <a:ext cx="4903368" cy="3222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3434339"/>
            <a:ext cx="6062439" cy="1405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8201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Normalization </a:t>
            </a:r>
            <a:r>
              <a:rPr lang="en-US" dirty="0" smtClean="0"/>
              <a:t>Rules &gt; Input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743907"/>
            <a:ext cx="5040559" cy="269193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Choose the test file that you wish to use,</a:t>
            </a:r>
          </a:p>
          <a:p>
            <a:r>
              <a:rPr lang="en-US" sz="2000" dirty="0" smtClean="0"/>
              <a:t>Primo comes Out-of-the-Box with several test files,</a:t>
            </a:r>
          </a:p>
          <a:p>
            <a:r>
              <a:rPr lang="en-US" sz="2000" dirty="0" smtClean="0"/>
              <a:t>Test files can be added or modified from Primo Back Office,</a:t>
            </a:r>
          </a:p>
          <a:p>
            <a:r>
              <a:rPr lang="en-US" sz="2000" dirty="0" smtClean="0"/>
              <a:t>Removing test files has to be done through Exlibris support – Please open a case,</a:t>
            </a:r>
          </a:p>
          <a:p>
            <a:r>
              <a:rPr lang="en-US" sz="2000" dirty="0" smtClean="0"/>
              <a:t>Recommend using ‘Duplicate file’.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740279"/>
            <a:ext cx="3384376" cy="4099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6" y="3397457"/>
            <a:ext cx="3877471" cy="14099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3028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PNX – View Source Record &gt; Test Normalization rules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27034"/>
            <a:ext cx="4104456" cy="4124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727035"/>
            <a:ext cx="4674566" cy="41126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420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 Normalized XML (PNX)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What </a:t>
            </a:r>
            <a:r>
              <a:rPr lang="en-US" b="1" dirty="0" smtClean="0"/>
              <a:t>is PNX?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sz="1700" dirty="0" smtClean="0"/>
              <a:t>Primo Record Format,</a:t>
            </a:r>
          </a:p>
          <a:p>
            <a:r>
              <a:rPr lang="en-US" sz="1700" dirty="0" smtClean="0"/>
              <a:t>XML file,</a:t>
            </a:r>
          </a:p>
          <a:p>
            <a:r>
              <a:rPr lang="en-US" sz="1700" dirty="0" smtClean="0"/>
              <a:t>Source </a:t>
            </a:r>
            <a:r>
              <a:rPr lang="en-US" sz="1700" dirty="0"/>
              <a:t>data + </a:t>
            </a:r>
            <a:r>
              <a:rPr lang="en-US" sz="1700" dirty="0" smtClean="0"/>
              <a:t>Normalization </a:t>
            </a:r>
            <a:r>
              <a:rPr lang="en-US" sz="1700" dirty="0"/>
              <a:t>R</a:t>
            </a:r>
            <a:r>
              <a:rPr lang="en-US" sz="1700" dirty="0" smtClean="0"/>
              <a:t>ules set.</a:t>
            </a:r>
            <a:endParaRPr lang="en-US" sz="17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View PNX </a:t>
            </a:r>
            <a:r>
              <a:rPr lang="en-US" b="1" dirty="0"/>
              <a:t>in Front </a:t>
            </a:r>
            <a:r>
              <a:rPr lang="en-US" b="1" dirty="0" smtClean="0"/>
              <a:t>End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sz="1700" dirty="0" smtClean="0"/>
              <a:t>Add ‘&amp;showPnx=true’ </a:t>
            </a:r>
            <a:r>
              <a:rPr lang="en-US" sz="1700" dirty="0" smtClean="0"/>
              <a:t>from the Full Display to </a:t>
            </a:r>
            <a:r>
              <a:rPr lang="en-US" sz="1700" dirty="0"/>
              <a:t>the end of the </a:t>
            </a:r>
            <a:r>
              <a:rPr lang="en-US" sz="1700" dirty="0" smtClean="0"/>
              <a:t>URL,</a:t>
            </a:r>
            <a:endParaRPr lang="en-US" sz="1700" dirty="0"/>
          </a:p>
          <a:p>
            <a:r>
              <a:rPr lang="en-US" sz="1700" dirty="0"/>
              <a:t>Recommend Chrome for New UI (Copy options</a:t>
            </a:r>
            <a:r>
              <a:rPr lang="en-US" sz="1700" dirty="0" smtClean="0"/>
              <a:t>).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PNX Viewer in Primo Back </a:t>
            </a:r>
            <a:r>
              <a:rPr lang="en-US" b="1" dirty="0" smtClean="0"/>
              <a:t>Office</a:t>
            </a:r>
            <a:endParaRPr lang="en-US" b="1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1700" dirty="0" smtClean="0"/>
              <a:t>Primo Home &gt; PNX Viewer </a:t>
            </a:r>
            <a:r>
              <a:rPr lang="en-US" sz="1700" dirty="0" smtClean="0"/>
              <a:t>&gt; Enter Record ID &gt; </a:t>
            </a:r>
            <a:r>
              <a:rPr lang="en-US" sz="1700" dirty="0" smtClean="0"/>
              <a:t>View PNX,</a:t>
            </a:r>
          </a:p>
          <a:p>
            <a:r>
              <a:rPr lang="en-US" sz="1700" dirty="0" smtClean="0"/>
              <a:t>The record ID is in the URL of the Full Display of a record, in the “</a:t>
            </a:r>
            <a:r>
              <a:rPr lang="en-US" sz="1700" dirty="0" err="1" smtClean="0"/>
              <a:t>docid</a:t>
            </a:r>
            <a:r>
              <a:rPr lang="en-US" sz="1700" dirty="0" smtClean="0"/>
              <a:t>” parameter for New UI and in the “doc” parameter for the Classic UI.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22170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Normalization </a:t>
            </a:r>
            <a:r>
              <a:rPr lang="en-US" dirty="0" smtClean="0"/>
              <a:t>Rules &gt; Output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642" y="752475"/>
            <a:ext cx="7647353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39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deploy to the Normalization Rules Set should be applied after each Saved modification to the set,</a:t>
            </a:r>
          </a:p>
          <a:p>
            <a:r>
              <a:rPr lang="en-US" sz="2000" dirty="0" smtClean="0"/>
              <a:t>Deploys are applied per Normalization rules Set.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59984"/>
            <a:ext cx="7200800" cy="3079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0665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 different types of Pipes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085831"/>
            <a:ext cx="8777039" cy="3779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58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before practicing?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35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– Create a test file using Duplicate 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5" y="752606"/>
            <a:ext cx="8580635" cy="39793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Access the Test NR screen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			Create a test file using “Duplicate file”				Edit and insert one of your records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Edit a rule on a field that is currently not used, for example</a:t>
            </a:r>
            <a:r>
              <a:rPr lang="en-US" sz="2000" dirty="0"/>
              <a:t> </a:t>
            </a:r>
            <a:r>
              <a:rPr lang="en-US" sz="2000" dirty="0" smtClean="0"/>
              <a:t>field Display&gt; </a:t>
            </a:r>
            <a:r>
              <a:rPr lang="en-US" sz="2000" dirty="0"/>
              <a:t>lds125 (press “Display Empty PNX </a:t>
            </a:r>
            <a:r>
              <a:rPr lang="en-US" sz="2000" dirty="0" smtClean="0"/>
              <a:t>fields” in the Display/Section page)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Do NOT save or deploy the Normalization Rules Set during the tests!</a:t>
            </a:r>
          </a:p>
          <a:p>
            <a:pPr marL="0" indent="0">
              <a:buNone/>
            </a:pPr>
            <a:r>
              <a:rPr lang="en-US" sz="2000" dirty="0" smtClean="0"/>
              <a:t>Remember what field you are editing, and if the field is used, take a screenshot.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703210"/>
            <a:ext cx="5700315" cy="1241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9" y="2017637"/>
            <a:ext cx="3909442" cy="760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24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– Using transformations and conditions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rule (MARC based) and test it with one condition, and two different transformations. </a:t>
            </a:r>
          </a:p>
          <a:p>
            <a:endParaRPr lang="en-US" dirty="0" smtClean="0"/>
          </a:p>
          <a:p>
            <a:r>
              <a:rPr lang="en-US" dirty="0" smtClean="0"/>
              <a:t>Create a rule with two related conditions with at least one condition logic set to False.</a:t>
            </a:r>
          </a:p>
          <a:p>
            <a:endParaRPr lang="en-US" dirty="0" smtClean="0"/>
          </a:p>
          <a:p>
            <a:r>
              <a:rPr lang="en-US" dirty="0" smtClean="0"/>
              <a:t>Create two rules with 2 conditions and 3 transformations on each rule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Create a rule from a multiple values source field and use “Success If”.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1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78491" y="483518"/>
            <a:ext cx="5172982" cy="38164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Local fields</a:t>
            </a:r>
          </a:p>
          <a:p>
            <a:r>
              <a:rPr lang="en-US" dirty="0" smtClean="0"/>
              <a:t>Lateral </a:t>
            </a:r>
            <a:r>
              <a:rPr lang="en-US" dirty="0" smtClean="0"/>
              <a:t>fields</a:t>
            </a:r>
            <a:endParaRPr lang="en-US" dirty="0" smtClean="0"/>
          </a:p>
          <a:p>
            <a:r>
              <a:rPr lang="en-US" dirty="0" smtClean="0"/>
              <a:t>Dedup</a:t>
            </a:r>
          </a:p>
          <a:p>
            <a:r>
              <a:rPr lang="en-US" dirty="0" smtClean="0"/>
              <a:t>FRBR</a:t>
            </a:r>
          </a:p>
          <a:p>
            <a:r>
              <a:rPr lang="en-US" dirty="0" smtClean="0"/>
              <a:t>Restricted Search Scopes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08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fields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752606"/>
            <a:ext cx="3384375" cy="3979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Local fields available: </a:t>
            </a:r>
          </a:p>
          <a:p>
            <a:r>
              <a:rPr lang="en-US" sz="2000" dirty="0" smtClean="0"/>
              <a:t>Display (lds) – Up to 200 </a:t>
            </a:r>
          </a:p>
          <a:p>
            <a:r>
              <a:rPr lang="en-US" sz="2000" dirty="0" smtClean="0"/>
              <a:t>Search (lsr)</a:t>
            </a:r>
            <a:r>
              <a:rPr lang="en-US" sz="2000" dirty="0"/>
              <a:t> – Up to </a:t>
            </a:r>
            <a:r>
              <a:rPr lang="en-US" sz="2000" dirty="0" smtClean="0"/>
              <a:t>50</a:t>
            </a:r>
          </a:p>
          <a:p>
            <a:r>
              <a:rPr lang="en-US" sz="2000" dirty="0" smtClean="0"/>
              <a:t>Links (lln)</a:t>
            </a:r>
            <a:r>
              <a:rPr lang="en-US" sz="2000" dirty="0"/>
              <a:t> – Up to 50</a:t>
            </a:r>
            <a:endParaRPr lang="en-US" sz="2000" dirty="0" smtClean="0"/>
          </a:p>
          <a:p>
            <a:r>
              <a:rPr lang="en-US" sz="2000" dirty="0" smtClean="0"/>
              <a:t>Facets (lfc)</a:t>
            </a:r>
            <a:r>
              <a:rPr lang="en-US" sz="2000" dirty="0"/>
              <a:t> – Up to 50</a:t>
            </a:r>
            <a:endParaRPr lang="en-US" sz="2000" dirty="0" smtClean="0"/>
          </a:p>
          <a:p>
            <a:r>
              <a:rPr lang="en-US" sz="2000" dirty="0" smtClean="0"/>
              <a:t>Enrichment (lrn)</a:t>
            </a:r>
            <a:r>
              <a:rPr lang="en-US" sz="2000" dirty="0"/>
              <a:t> – Up to 50</a:t>
            </a:r>
            <a:endParaRPr lang="en-US" sz="2000" dirty="0" smtClean="0"/>
          </a:p>
          <a:p>
            <a:r>
              <a:rPr lang="en-US" sz="2000" dirty="0" smtClean="0"/>
              <a:t>Sort (lso) </a:t>
            </a:r>
            <a:r>
              <a:rPr lang="en-US" sz="2000" dirty="0"/>
              <a:t>– Up to 50</a:t>
            </a:r>
            <a:endParaRPr lang="en-US" sz="2000" dirty="0" smtClean="0"/>
          </a:p>
          <a:p>
            <a:r>
              <a:rPr lang="en-US" sz="2000" dirty="0" smtClean="0"/>
              <a:t>Addata (lad)</a:t>
            </a:r>
            <a:r>
              <a:rPr lang="en-US" sz="2000" dirty="0"/>
              <a:t> – Up to </a:t>
            </a:r>
            <a:r>
              <a:rPr lang="en-US" sz="2000" dirty="0" smtClean="0"/>
              <a:t>25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139952" y="752606"/>
            <a:ext cx="4608512" cy="4083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/>
              <a:t>Configuration: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Modify the NR set, save and deploy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Run the Update Pipe, and then</a:t>
            </a:r>
          </a:p>
          <a:p>
            <a:r>
              <a:rPr lang="en-US" sz="2000" dirty="0" smtClean="0"/>
              <a:t>Display – Views </a:t>
            </a:r>
            <a:r>
              <a:rPr lang="en-US" sz="2000" dirty="0" smtClean="0"/>
              <a:t>Wizard and Code tables</a:t>
            </a:r>
            <a:endParaRPr lang="en-US" sz="2000" dirty="0" smtClean="0"/>
          </a:p>
          <a:p>
            <a:r>
              <a:rPr lang="en-US" sz="2000" dirty="0" smtClean="0"/>
              <a:t>Search– Wait for Indexing</a:t>
            </a:r>
          </a:p>
          <a:p>
            <a:r>
              <a:rPr lang="en-US" sz="2000" dirty="0" smtClean="0"/>
              <a:t>Links– </a:t>
            </a:r>
            <a:r>
              <a:rPr lang="en-US" sz="2000" dirty="0"/>
              <a:t>Views </a:t>
            </a:r>
            <a:r>
              <a:rPr lang="en-US" sz="2000" dirty="0"/>
              <a:t>Wizard and Code tables</a:t>
            </a:r>
            <a:endParaRPr lang="en-US" sz="2000" dirty="0"/>
          </a:p>
          <a:p>
            <a:r>
              <a:rPr lang="en-US" sz="2000" dirty="0" smtClean="0"/>
              <a:t>Facets:</a:t>
            </a:r>
          </a:p>
          <a:p>
            <a:pPr marL="0" indent="0">
              <a:buNone/>
            </a:pPr>
            <a:r>
              <a:rPr lang="en-US" sz="2000" dirty="0" smtClean="0"/>
              <a:t>Dynamic – ‘Facet Labels’ </a:t>
            </a:r>
            <a:r>
              <a:rPr lang="en-US" sz="2000" dirty="0"/>
              <a:t>code </a:t>
            </a:r>
            <a:r>
              <a:rPr lang="en-US" sz="2000" dirty="0" smtClean="0"/>
              <a:t>table</a:t>
            </a:r>
          </a:p>
          <a:p>
            <a:pPr marL="0" indent="0">
              <a:buNone/>
            </a:pPr>
            <a:r>
              <a:rPr lang="en-US" sz="2000" dirty="0" smtClean="0"/>
              <a:t>Views Wizard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Static – Several Mapping and Code tables Views Wizard</a:t>
            </a:r>
          </a:p>
          <a:p>
            <a:pPr marL="0" indent="0">
              <a:buNone/>
            </a:pPr>
            <a:r>
              <a:rPr lang="en-US" sz="2000" dirty="0" smtClean="0"/>
              <a:t>More information </a:t>
            </a:r>
            <a:r>
              <a:rPr lang="en-US" sz="2000" dirty="0" smtClean="0">
                <a:hlinkClick r:id="rId2"/>
              </a:rPr>
              <a:t>here</a:t>
            </a:r>
            <a:r>
              <a:rPr lang="en-US" sz="2000" dirty="0" smtClean="0"/>
              <a:t> and </a:t>
            </a:r>
            <a:r>
              <a:rPr lang="en-US" sz="2000" dirty="0" smtClean="0">
                <a:hlinkClick r:id="rId3"/>
              </a:rPr>
              <a:t>here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511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752605"/>
            <a:ext cx="8784976" cy="1326019"/>
          </a:xfrm>
        </p:spPr>
        <p:txBody>
          <a:bodyPr>
            <a:normAutofit/>
          </a:bodyPr>
          <a:lstStyle/>
          <a:p>
            <a:r>
              <a:rPr lang="en-US" sz="2000" dirty="0"/>
              <a:t>Display and search local fields 30-39 only</a:t>
            </a:r>
          </a:p>
          <a:p>
            <a:r>
              <a:rPr lang="en-US" sz="2000" dirty="0"/>
              <a:t>The display and search fields are </a:t>
            </a:r>
            <a:r>
              <a:rPr lang="en-US" sz="2000" dirty="0" smtClean="0"/>
              <a:t>connected and need to be identical</a:t>
            </a:r>
            <a:endParaRPr lang="en-US" sz="2000" dirty="0"/>
          </a:p>
          <a:p>
            <a:r>
              <a:rPr lang="en-US" sz="2000" dirty="0"/>
              <a:t>Possible to </a:t>
            </a:r>
            <a:r>
              <a:rPr lang="en-US" sz="2000" dirty="0" smtClean="0"/>
              <a:t>differentiate </a:t>
            </a:r>
            <a:r>
              <a:rPr lang="en-US" sz="2000" dirty="0"/>
              <a:t>between the value to display and the value to search</a:t>
            </a:r>
          </a:p>
          <a:p>
            <a:r>
              <a:rPr lang="en-US" sz="2000" dirty="0" smtClean="0"/>
              <a:t>Example</a:t>
            </a:r>
            <a:r>
              <a:rPr lang="en-US" sz="2000" dirty="0"/>
              <a:t>: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&lt;lds33&gt;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Child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record’s Title</a:t>
            </a:r>
            <a:r>
              <a:rPr lang="he-IL" sz="1800" dirty="0" smtClean="0">
                <a:solidFill>
                  <a:schemeClr val="accent3">
                    <a:lumMod val="75000"/>
                  </a:schemeClr>
                </a:solidFill>
              </a:rPr>
              <a:t>$$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Q</a:t>
            </a:r>
            <a:r>
              <a:rPr lang="en-US" sz="2000" dirty="0" smtClean="0">
                <a:solidFill>
                  <a:srgbClr val="00B050"/>
                </a:solidFill>
              </a:rPr>
              <a:t>990001026730203616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&lt;/lds33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463" y="2078624"/>
            <a:ext cx="5245025" cy="2653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79512" y="2203695"/>
            <a:ext cx="3539951" cy="2635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Clicking on the lds33 field will search the Child record in the lsr33 field only!</a:t>
            </a:r>
          </a:p>
          <a:p>
            <a:r>
              <a:rPr lang="en-US" sz="2000" dirty="0" smtClean="0"/>
              <a:t>Two rules (lds – lsr) must be created and tested </a:t>
            </a:r>
          </a:p>
          <a:p>
            <a:r>
              <a:rPr lang="en-US" sz="2000" dirty="0" smtClean="0"/>
              <a:t>The same field number should be used for lds and lsr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34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Dedup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case </a:t>
            </a:r>
            <a:r>
              <a:rPr lang="en-US" b="1" dirty="0" smtClean="0"/>
              <a:t>identic</a:t>
            </a:r>
            <a:r>
              <a:rPr lang="en-US" dirty="0" smtClean="0"/>
              <a:t> items are found.</a:t>
            </a:r>
          </a:p>
          <a:p>
            <a:r>
              <a:rPr lang="en-US" dirty="0" smtClean="0"/>
              <a:t>Example: Physical and Digital version of the same MMS ID</a:t>
            </a:r>
          </a:p>
          <a:p>
            <a:r>
              <a:rPr lang="en-US" dirty="0" smtClean="0"/>
              <a:t>Dedup fields in each record’s PNX create a Dedup Vector for each record</a:t>
            </a:r>
          </a:p>
          <a:p>
            <a:r>
              <a:rPr lang="en-US" dirty="0" smtClean="0"/>
              <a:t>During the pipe, the Dedup vectors are compared and if a match is found, the records are “Dedup’ed”.</a:t>
            </a:r>
          </a:p>
          <a:p>
            <a:r>
              <a:rPr lang="en-US" dirty="0" smtClean="0"/>
              <a:t>Only the Dedup newly created record is indexed and displayed</a:t>
            </a:r>
          </a:p>
          <a:p>
            <a:r>
              <a:rPr lang="en-US" dirty="0"/>
              <a:t>It is possible to prevent the </a:t>
            </a:r>
            <a:r>
              <a:rPr lang="en-US" dirty="0" smtClean="0"/>
              <a:t>DEDUP </a:t>
            </a:r>
            <a:r>
              <a:rPr lang="en-US" dirty="0"/>
              <a:t>process by setting the field </a:t>
            </a:r>
            <a:r>
              <a:rPr lang="en-US" dirty="0" smtClean="0"/>
              <a:t>DEDUP/c </a:t>
            </a:r>
            <a:r>
              <a:rPr lang="en-US" dirty="0"/>
              <a:t>value to 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8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PNX - Exercise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Open any record’s PNX through the Front End </a:t>
            </a:r>
            <a:r>
              <a:rPr lang="en-US" sz="1800" dirty="0" smtClean="0"/>
              <a:t>(&amp;showPnx=true),</a:t>
            </a:r>
            <a:endParaRPr lang="en-US" sz="2000" dirty="0"/>
          </a:p>
          <a:p>
            <a:r>
              <a:rPr lang="en-US" sz="2000" dirty="0" smtClean="0"/>
              <a:t>Take the record ID from the URL, and open the record through the PNX Viewer. </a:t>
            </a:r>
            <a:r>
              <a:rPr lang="en-US" sz="1800" dirty="0" smtClean="0"/>
              <a:t>(Primo Home &gt; PNX Viewer &gt; Enter the Record ID &gt; View PNX).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0" y="1923679"/>
            <a:ext cx="6529796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84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Dedup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7" name="Content Placeholder 4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24" y="752475"/>
            <a:ext cx="6890389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FRBR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case </a:t>
            </a:r>
            <a:r>
              <a:rPr lang="en-US" b="1" dirty="0" smtClean="0"/>
              <a:t>different versions of the same</a:t>
            </a:r>
            <a:r>
              <a:rPr lang="en-US" dirty="0" smtClean="0"/>
              <a:t> item are found.</a:t>
            </a:r>
          </a:p>
          <a:p>
            <a:r>
              <a:rPr lang="en-US" dirty="0" smtClean="0"/>
              <a:t>Example: 3 different editions of the same book.</a:t>
            </a:r>
          </a:p>
          <a:p>
            <a:r>
              <a:rPr lang="en-US" dirty="0" smtClean="0"/>
              <a:t>FRBR fields in each record’s PNX create a FRBR Vector for each record</a:t>
            </a:r>
          </a:p>
          <a:p>
            <a:r>
              <a:rPr lang="en-US" dirty="0" smtClean="0"/>
              <a:t>During the pipe, the FRBR vectors are compared and if a match is found, the records are “FRBR’ized”.</a:t>
            </a:r>
          </a:p>
          <a:p>
            <a:r>
              <a:rPr lang="en-US" dirty="0" smtClean="0"/>
              <a:t>All FRBR group members are indexed and displayed</a:t>
            </a:r>
          </a:p>
          <a:p>
            <a:r>
              <a:rPr lang="en-US" dirty="0" smtClean="0"/>
              <a:t>In the Brief Results, only the “Preferred record” is displayed</a:t>
            </a:r>
          </a:p>
          <a:p>
            <a:r>
              <a:rPr lang="en-US" dirty="0" smtClean="0"/>
              <a:t>It is possible to prevent the FRBR process by setting the field FRBR/t value to 99</a:t>
            </a:r>
          </a:p>
        </p:txBody>
      </p:sp>
    </p:spTree>
    <p:extLst>
      <p:ext uri="{BB962C8B-B14F-4D97-AF65-F5344CB8AC3E}">
        <p14:creationId xmlns:p14="http://schemas.microsoft.com/office/powerpoint/2010/main" val="4046280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FRBR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184" y="752475"/>
            <a:ext cx="6910269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Search Scopes &gt; Step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Normalization Rules &gt; Search section &gt; Ressearchscope field.</a:t>
            </a:r>
          </a:p>
          <a:p>
            <a:r>
              <a:rPr lang="en-US" sz="2000" dirty="0" smtClean="0"/>
              <a:t>Save, Deploy, and run the Update pipe.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2" y="1403549"/>
            <a:ext cx="8100020" cy="34439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8326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</a:t>
            </a:r>
            <a:r>
              <a:rPr lang="en-US" dirty="0"/>
              <a:t>Search Scopes &gt; Step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Primo Home &gt; </a:t>
            </a:r>
            <a:r>
              <a:rPr lang="en-US" dirty="0" smtClean="0"/>
              <a:t>Local Data tab &gt; Restricted Search Scopes.</a:t>
            </a:r>
          </a:p>
          <a:p>
            <a:r>
              <a:rPr lang="en-US" dirty="0" smtClean="0"/>
              <a:t>Only </a:t>
            </a:r>
            <a:r>
              <a:rPr lang="en-US" dirty="0" smtClean="0"/>
              <a:t>non signed </a:t>
            </a:r>
            <a:r>
              <a:rPr lang="en-US" dirty="0" smtClean="0"/>
              <a:t>in users On campus - in this case – are allowed.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7" y="2158331"/>
            <a:ext cx="9012138" cy="2573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8208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Questions?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61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Moshe.Lubliner@exlibrisgroup.com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4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PNX Viewer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73" y="752475"/>
            <a:ext cx="6340292" cy="39798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29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PNX </a:t>
            </a:r>
            <a:r>
              <a:rPr lang="en-US" dirty="0" smtClean="0"/>
              <a:t>- Sections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 </a:t>
            </a:r>
          </a:p>
          <a:p>
            <a:r>
              <a:rPr lang="en-US" dirty="0" smtClean="0"/>
              <a:t>Display </a:t>
            </a:r>
          </a:p>
          <a:p>
            <a:r>
              <a:rPr lang="en-US" dirty="0" smtClean="0"/>
              <a:t>Links</a:t>
            </a:r>
            <a:endParaRPr lang="en-US" dirty="0"/>
          </a:p>
          <a:p>
            <a:r>
              <a:rPr lang="en-US" dirty="0"/>
              <a:t>Search</a:t>
            </a:r>
          </a:p>
          <a:p>
            <a:r>
              <a:rPr lang="en-US" dirty="0"/>
              <a:t>Sort</a:t>
            </a:r>
          </a:p>
          <a:p>
            <a:r>
              <a:rPr lang="en-US" dirty="0"/>
              <a:t>Facets</a:t>
            </a:r>
          </a:p>
          <a:p>
            <a:r>
              <a:rPr lang="en-US" dirty="0"/>
              <a:t>Dedup</a:t>
            </a:r>
          </a:p>
          <a:p>
            <a:r>
              <a:rPr lang="en-US" dirty="0" smtClean="0"/>
              <a:t>FRBR</a:t>
            </a:r>
            <a:endParaRPr lang="en-US" dirty="0"/>
          </a:p>
          <a:p>
            <a:r>
              <a:rPr lang="en-US" dirty="0" smtClean="0"/>
              <a:t>Delivery</a:t>
            </a:r>
            <a:endParaRPr lang="en-US" dirty="0"/>
          </a:p>
          <a:p>
            <a:r>
              <a:rPr lang="en-US" dirty="0"/>
              <a:t>Enrichment</a:t>
            </a:r>
          </a:p>
          <a:p>
            <a:r>
              <a:rPr lang="en-US" dirty="0"/>
              <a:t>Ranking</a:t>
            </a:r>
          </a:p>
          <a:p>
            <a:r>
              <a:rPr lang="en-US" dirty="0"/>
              <a:t>Addata</a:t>
            </a:r>
          </a:p>
          <a:p>
            <a:r>
              <a:rPr lang="en-US" dirty="0"/>
              <a:t>Browse</a:t>
            </a:r>
          </a:p>
        </p:txBody>
      </p:sp>
    </p:spTree>
    <p:extLst>
      <p:ext uri="{BB962C8B-B14F-4D97-AF65-F5344CB8AC3E}">
        <p14:creationId xmlns:p14="http://schemas.microsoft.com/office/powerpoint/2010/main" val="6009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Platform - 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165" y="752475"/>
            <a:ext cx="6874308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Platform - 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046" y="752475"/>
            <a:ext cx="6892545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Rules Templates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Out of the Box,</a:t>
            </a:r>
          </a:p>
          <a:p>
            <a:r>
              <a:rPr lang="en-US" sz="2000" dirty="0" smtClean="0"/>
              <a:t>Meant to be changed,</a:t>
            </a:r>
          </a:p>
          <a:p>
            <a:r>
              <a:rPr lang="en-US" sz="2000" dirty="0" smtClean="0"/>
              <a:t>One template per source record type (Marc, Dublin Core, XML),</a:t>
            </a:r>
          </a:p>
          <a:p>
            <a:r>
              <a:rPr lang="en-US" sz="2000" dirty="0" smtClean="0"/>
              <a:t>Contains the rules that are generally used.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1" y="2054015"/>
            <a:ext cx="5851197" cy="26861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0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 Libris Orange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5E71A0D3-4A72-4DE0-A6BC-A30CE32FB016}"/>
    </a:ext>
  </a:extLst>
</a:theme>
</file>

<file path=ppt/theme/theme2.xml><?xml version="1.0" encoding="utf-8"?>
<a:theme xmlns:a="http://schemas.openxmlformats.org/drawingml/2006/main" name="3_Ex Libris Blue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024C1C7B-3BE5-4A08-BB1A-752A0D9DAAF2}"/>
    </a:ext>
  </a:extLst>
</a:theme>
</file>

<file path=ppt/theme/theme3.xml><?xml version="1.0" encoding="utf-8"?>
<a:theme xmlns:a="http://schemas.openxmlformats.org/drawingml/2006/main" name="4_Ex Libris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024C1C7B-3BE5-4A08-BB1A-752A0D9DAAF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IGeLU_2016_16X9 (1)</Template>
  <TotalTime>12748</TotalTime>
  <Words>1793</Words>
  <Application>Microsoft Office PowerPoint</Application>
  <PresentationFormat>On-screen Show (16:9)</PresentationFormat>
  <Paragraphs>397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Calibri</vt:lpstr>
      <vt:lpstr>Verdana</vt:lpstr>
      <vt:lpstr>2_Ex Libris Orange</vt:lpstr>
      <vt:lpstr>3_Ex Libris Blue</vt:lpstr>
      <vt:lpstr>4_Ex Libris Red</vt:lpstr>
      <vt:lpstr>Normalization Rules – Beginners</vt:lpstr>
      <vt:lpstr>PowerPoint Presentation</vt:lpstr>
      <vt:lpstr>Primo Normalized XML (PNX)</vt:lpstr>
      <vt:lpstr>PNX - Exercise</vt:lpstr>
      <vt:lpstr>PNX Viewer</vt:lpstr>
      <vt:lpstr>PNX - Sections</vt:lpstr>
      <vt:lpstr>Publishing Platform - Introduction</vt:lpstr>
      <vt:lpstr>Publishing Platform - Introduction</vt:lpstr>
      <vt:lpstr>Normalization Rules Templates</vt:lpstr>
      <vt:lpstr>Normalization rules and PNX</vt:lpstr>
      <vt:lpstr>PowerPoint Presentation</vt:lpstr>
      <vt:lpstr>Normalization Rules</vt:lpstr>
      <vt:lpstr>Normalization Rules</vt:lpstr>
      <vt:lpstr>Normalization Rules</vt:lpstr>
      <vt:lpstr>Normalization Rules</vt:lpstr>
      <vt:lpstr>Normalization Rules &gt; Source</vt:lpstr>
      <vt:lpstr>Normalization Rules &gt; Conditions</vt:lpstr>
      <vt:lpstr>Conditions &gt; Logic and Relation</vt:lpstr>
      <vt:lpstr>Conditions &gt; Logic and Relation Together</vt:lpstr>
      <vt:lpstr>Conditions &gt; Success if</vt:lpstr>
      <vt:lpstr>Normalization Rules &gt; Validations and Transformations</vt:lpstr>
      <vt:lpstr>Normalization Rules &gt; Validations and Transformations</vt:lpstr>
      <vt:lpstr>Validations and Transformations &gt; Parameters</vt:lpstr>
      <vt:lpstr>Transformations &gt; Examples</vt:lpstr>
      <vt:lpstr>Transformations &gt; Examples</vt:lpstr>
      <vt:lpstr>Normalization Rules &gt; Actions</vt:lpstr>
      <vt:lpstr>Test Normalization Rules</vt:lpstr>
      <vt:lpstr>Test Normalization Rules &gt; Input</vt:lpstr>
      <vt:lpstr>PNX – View Source Record &gt; Test Normalization rules</vt:lpstr>
      <vt:lpstr>Test Normalization Rules &gt; Output</vt:lpstr>
      <vt:lpstr>Deploys</vt:lpstr>
      <vt:lpstr>Pipes</vt:lpstr>
      <vt:lpstr>Questions before practicing?</vt:lpstr>
      <vt:lpstr>Practice – Create a test file using Duplicate file</vt:lpstr>
      <vt:lpstr>Practice – Using transformations and conditions</vt:lpstr>
      <vt:lpstr>PowerPoint Presentation</vt:lpstr>
      <vt:lpstr>Local fields</vt:lpstr>
      <vt:lpstr>Lateral fields</vt:lpstr>
      <vt:lpstr>Dedup Process</vt:lpstr>
      <vt:lpstr>Dedup Process</vt:lpstr>
      <vt:lpstr>FRBR Process</vt:lpstr>
      <vt:lpstr>FRBR Process</vt:lpstr>
      <vt:lpstr>Restricted Search Scopes &gt; Step 1</vt:lpstr>
      <vt:lpstr>Restricted Search Scopes &gt; Step 2</vt:lpstr>
      <vt:lpstr>Questions?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Moshe Lubliner</cp:lastModifiedBy>
  <cp:revision>240</cp:revision>
  <cp:lastPrinted>2018-04-15T06:04:41Z</cp:lastPrinted>
  <dcterms:created xsi:type="dcterms:W3CDTF">2017-01-02T15:10:30Z</dcterms:created>
  <dcterms:modified xsi:type="dcterms:W3CDTF">2018-04-21T17:13:15Z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